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3"/>
  </p:notesMasterIdLst>
  <p:sldIdLst>
    <p:sldId id="256" r:id="rId2"/>
    <p:sldId id="475" r:id="rId3"/>
    <p:sldId id="462" r:id="rId4"/>
    <p:sldId id="469" r:id="rId5"/>
    <p:sldId id="470" r:id="rId6"/>
    <p:sldId id="471" r:id="rId7"/>
    <p:sldId id="472" r:id="rId8"/>
    <p:sldId id="463" r:id="rId9"/>
    <p:sldId id="464" r:id="rId10"/>
    <p:sldId id="465" r:id="rId11"/>
    <p:sldId id="466" r:id="rId12"/>
    <p:sldId id="473" r:id="rId13"/>
    <p:sldId id="467" r:id="rId14"/>
    <p:sldId id="468" r:id="rId15"/>
    <p:sldId id="474" r:id="rId16"/>
    <p:sldId id="476" r:id="rId17"/>
    <p:sldId id="477" r:id="rId18"/>
    <p:sldId id="478" r:id="rId19"/>
    <p:sldId id="479" r:id="rId20"/>
    <p:sldId id="480" r:id="rId21"/>
    <p:sldId id="481" r:id="rId22"/>
    <p:sldId id="482" r:id="rId23"/>
    <p:sldId id="483" r:id="rId24"/>
    <p:sldId id="484" r:id="rId25"/>
    <p:sldId id="485" r:id="rId26"/>
    <p:sldId id="486" r:id="rId27"/>
    <p:sldId id="487" r:id="rId28"/>
    <p:sldId id="491" r:id="rId29"/>
    <p:sldId id="488" r:id="rId30"/>
    <p:sldId id="489" r:id="rId31"/>
    <p:sldId id="490" r:id="rId3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B576FF"/>
    <a:srgbClr val="23F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71"/>
    <p:restoredTop sz="94643"/>
  </p:normalViewPr>
  <p:slideViewPr>
    <p:cSldViewPr snapToGrid="0">
      <p:cViewPr varScale="1">
        <p:scale>
          <a:sx n="90" d="100"/>
          <a:sy n="90" d="100"/>
        </p:scale>
        <p:origin x="40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8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24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31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9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63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91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43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9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10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40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3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55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37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48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34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8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1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50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57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96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0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480" y="770311"/>
            <a:ext cx="7914527" cy="837421"/>
          </a:xfrm>
          <a:noFill/>
        </p:spPr>
        <p:txBody>
          <a:bodyPr>
            <a:normAutofit fontScale="90000"/>
          </a:bodyPr>
          <a:lstStyle/>
          <a:p>
            <a:r>
              <a:rPr lang="en-US" sz="4400" dirty="0"/>
              <a:t>Lab </a:t>
            </a:r>
            <a:r>
              <a:rPr lang="en-US" sz="4400" dirty="0" smtClean="0"/>
              <a:t>12: Introduction to </a:t>
            </a:r>
            <a:r>
              <a:rPr lang="en-US" sz="4400" dirty="0" err="1" smtClean="0"/>
              <a:t>RADseq</a:t>
            </a:r>
            <a:r>
              <a:rPr lang="en-US" sz="4400" dirty="0" smtClean="0"/>
              <a:t> data</a:t>
            </a:r>
            <a:endParaRPr lang="en-US" sz="4400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88261287-156E-364E-84B7-A6E15DF78EA4}"/>
              </a:ext>
            </a:extLst>
          </p:cNvPr>
          <p:cNvSpPr txBox="1">
            <a:spLocks/>
          </p:cNvSpPr>
          <p:nvPr/>
        </p:nvSpPr>
        <p:spPr>
          <a:xfrm>
            <a:off x="2169764" y="1628976"/>
            <a:ext cx="4910176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BIOL4174/5174 Conservation Genetics Spring 2018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5775" y="2371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ddRAD_summa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301" y="2556391"/>
            <a:ext cx="5214884" cy="376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166" y="918308"/>
            <a:ext cx="5978528" cy="994172"/>
          </a:xfrm>
        </p:spPr>
        <p:txBody>
          <a:bodyPr/>
          <a:lstStyle/>
          <a:p>
            <a:r>
              <a:rPr lang="en-US" sz="2700" dirty="0"/>
              <a:t>3. Size selection of digested fragments</a:t>
            </a:r>
          </a:p>
        </p:txBody>
      </p:sp>
      <p:pic>
        <p:nvPicPr>
          <p:cNvPr id="4" name="Picture 3" descr="size_selec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9" y="2001954"/>
            <a:ext cx="4621149" cy="3722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577" y="3741891"/>
            <a:ext cx="2057400" cy="145339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Double-digest </a:t>
            </a:r>
            <a:r>
              <a:rPr lang="en-US" sz="3200" dirty="0" err="1" smtClean="0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626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635" y="872520"/>
            <a:ext cx="6199877" cy="994172"/>
          </a:xfrm>
        </p:spPr>
        <p:txBody>
          <a:bodyPr/>
          <a:lstStyle/>
          <a:p>
            <a:r>
              <a:rPr lang="en-US" sz="2700" dirty="0"/>
              <a:t>3. Size selection of digested fragments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7928" y="3062706"/>
            <a:ext cx="215453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Size range manipulated to target specific # of loci</a:t>
            </a:r>
            <a:endParaRPr lang="en-US" sz="2700" dirty="0"/>
          </a:p>
        </p:txBody>
      </p:sp>
      <p:pic>
        <p:nvPicPr>
          <p:cNvPr id="3" name="Picture 2" descr="33.png"/>
          <p:cNvPicPr>
            <a:picLocks noChangeAspect="1"/>
          </p:cNvPicPr>
          <p:nvPr/>
        </p:nvPicPr>
        <p:blipFill>
          <a:blip r:embed="rId3"/>
          <a:srcRect l="570" t="-386" r="1"/>
          <a:stretch>
            <a:fillRect/>
          </a:stretch>
        </p:blipFill>
        <p:spPr>
          <a:xfrm>
            <a:off x="2537859" y="1868413"/>
            <a:ext cx="3992476" cy="39680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Double-digest </a:t>
            </a:r>
            <a:r>
              <a:rPr lang="en-US" sz="3200" dirty="0" err="1" smtClean="0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01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635" y="872520"/>
            <a:ext cx="6199877" cy="994172"/>
          </a:xfrm>
        </p:spPr>
        <p:txBody>
          <a:bodyPr/>
          <a:lstStyle/>
          <a:p>
            <a:r>
              <a:rPr lang="en-US" sz="2700" dirty="0"/>
              <a:t>3. Size selection of digested fragments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7928" y="3062706"/>
            <a:ext cx="215453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Size range manipulated to target specific # of loci</a:t>
            </a:r>
            <a:endParaRPr lang="en-US" sz="2700" dirty="0"/>
          </a:p>
        </p:txBody>
      </p:sp>
      <p:pic>
        <p:nvPicPr>
          <p:cNvPr id="3" name="Picture 2" descr="33.png"/>
          <p:cNvPicPr>
            <a:picLocks noChangeAspect="1"/>
          </p:cNvPicPr>
          <p:nvPr/>
        </p:nvPicPr>
        <p:blipFill>
          <a:blip r:embed="rId3"/>
          <a:srcRect l="570" t="-386" r="1"/>
          <a:stretch>
            <a:fillRect/>
          </a:stretch>
        </p:blipFill>
        <p:spPr>
          <a:xfrm>
            <a:off x="2537859" y="1868413"/>
            <a:ext cx="3992476" cy="39680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Double-digest </a:t>
            </a:r>
            <a:r>
              <a:rPr lang="en-US" sz="3200" dirty="0" err="1" smtClean="0"/>
              <a:t>RADseq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3871911" y="3600450"/>
            <a:ext cx="371476" cy="1814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8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3253" y="941202"/>
            <a:ext cx="6199877" cy="994172"/>
          </a:xfrm>
        </p:spPr>
        <p:txBody>
          <a:bodyPr/>
          <a:lstStyle/>
          <a:p>
            <a:r>
              <a:rPr lang="en-US" sz="2700" dirty="0"/>
              <a:t>4. Adaptor extension by PCR</a:t>
            </a:r>
          </a:p>
        </p:txBody>
      </p:sp>
      <p:pic>
        <p:nvPicPr>
          <p:cNvPr id="4" name="Picture 3" descr="adapter-exten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00" y="3917412"/>
            <a:ext cx="8258070" cy="1539280"/>
          </a:xfrm>
          <a:prstGeom prst="rect">
            <a:avLst/>
          </a:prstGeom>
        </p:spPr>
      </p:pic>
      <p:pic>
        <p:nvPicPr>
          <p:cNvPr id="8" name="Picture 7" descr="ddRAD_summary.png"/>
          <p:cNvPicPr>
            <a:picLocks noChangeAspect="1"/>
          </p:cNvPicPr>
          <p:nvPr/>
        </p:nvPicPr>
        <p:blipFill>
          <a:blip r:embed="rId4"/>
          <a:srcRect l="44005" t="59142" r="45160" b="26456"/>
          <a:stretch>
            <a:fillRect/>
          </a:stretch>
        </p:blipFill>
        <p:spPr>
          <a:xfrm>
            <a:off x="4289598" y="3482427"/>
            <a:ext cx="565010" cy="542103"/>
          </a:xfrm>
          <a:prstGeom prst="rect">
            <a:avLst/>
          </a:prstGeom>
        </p:spPr>
      </p:pic>
      <p:pic>
        <p:nvPicPr>
          <p:cNvPr id="3" name="Picture 2" descr="pre_PC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954" y="2277617"/>
            <a:ext cx="8331962" cy="118424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Double-digest </a:t>
            </a:r>
            <a:r>
              <a:rPr lang="en-US" sz="3200" dirty="0" err="1" smtClean="0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7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5263" y="1017515"/>
            <a:ext cx="2077916" cy="994172"/>
          </a:xfrm>
        </p:spPr>
        <p:txBody>
          <a:bodyPr/>
          <a:lstStyle/>
          <a:p>
            <a:r>
              <a:rPr lang="en-US" sz="2700" dirty="0"/>
              <a:t>Final library</a:t>
            </a:r>
          </a:p>
        </p:txBody>
      </p:sp>
      <p:pic>
        <p:nvPicPr>
          <p:cNvPr id="4" name="Picture 3" descr="adapter-exten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1" y="2131686"/>
            <a:ext cx="8258070" cy="1539280"/>
          </a:xfrm>
          <a:prstGeom prst="rect">
            <a:avLst/>
          </a:prstGeom>
        </p:spPr>
      </p:pic>
      <p:pic>
        <p:nvPicPr>
          <p:cNvPr id="7" name="Picture 6" descr="ddRAD_summary.png"/>
          <p:cNvPicPr>
            <a:picLocks noChangeAspect="1"/>
          </p:cNvPicPr>
          <p:nvPr/>
        </p:nvPicPr>
        <p:blipFill>
          <a:blip r:embed="rId4"/>
          <a:srcRect l="44005" t="59142" r="45160" b="26456"/>
          <a:stretch>
            <a:fillRect/>
          </a:stretch>
        </p:blipFill>
        <p:spPr>
          <a:xfrm>
            <a:off x="4259067" y="3436639"/>
            <a:ext cx="565010" cy="5421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161" y="4192138"/>
            <a:ext cx="2011514" cy="15086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56631" y="4109957"/>
            <a:ext cx="2353866" cy="11704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P5-P5 and P7-P7 fragments fail bridge amplification and are not sequenced</a:t>
            </a:r>
            <a:endParaRPr lang="en-US" sz="27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Double-digest </a:t>
            </a:r>
            <a:r>
              <a:rPr lang="en-US" sz="3200" dirty="0" err="1" smtClean="0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60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Illumina Sequencing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1104928" y="2743201"/>
            <a:ext cx="70961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www.youtube.com</a:t>
            </a:r>
            <a:r>
              <a:rPr lang="en-US" sz="3200" dirty="0"/>
              <a:t>/</a:t>
            </a:r>
            <a:r>
              <a:rPr lang="en-US" sz="3200" dirty="0" err="1"/>
              <a:t>watch?time_continue</a:t>
            </a:r>
            <a:r>
              <a:rPr lang="en-US" sz="3200" dirty="0"/>
              <a:t>=1&amp;v=fCd6B5HRaZ8</a:t>
            </a:r>
          </a:p>
        </p:txBody>
      </p:sp>
    </p:spTree>
    <p:extLst>
      <p:ext uri="{BB962C8B-B14F-4D97-AF65-F5344CB8AC3E}">
        <p14:creationId xmlns:p14="http://schemas.microsoft.com/office/powerpoint/2010/main" val="144350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Error increases with cycle number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" y="777515"/>
            <a:ext cx="7758586" cy="54375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29063" y="2443163"/>
            <a:ext cx="4786312" cy="377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01337" y="2166938"/>
            <a:ext cx="799626" cy="804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7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Error increases with cycle number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" y="777515"/>
            <a:ext cx="7758586" cy="54375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29063" y="4271963"/>
            <a:ext cx="4786312" cy="194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72775" y="3869532"/>
            <a:ext cx="799626" cy="804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8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Error increases with cycle number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" y="777515"/>
            <a:ext cx="7758586" cy="543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7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Error increases with cycle number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62" y="1376963"/>
            <a:ext cx="8372475" cy="35746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5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931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0188"/>
            <a:ext cx="7886700" cy="46767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NGS- why reduced-representation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Targeted enrichment vs </a:t>
            </a:r>
            <a:r>
              <a:rPr lang="en-US" dirty="0" err="1" smtClean="0"/>
              <a:t>RADseq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Overview of </a:t>
            </a:r>
            <a:r>
              <a:rPr lang="en-US" dirty="0" err="1" smtClean="0"/>
              <a:t>ddRAD</a:t>
            </a:r>
            <a:r>
              <a:rPr lang="en-US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Overview of Illumina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Potential problems: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err="1" smtClean="0"/>
              <a:t>Overclustering</a:t>
            </a:r>
            <a:r>
              <a:rPr lang="en-US" dirty="0" smtClean="0"/>
              <a:t>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Conflicting fluorescence within clusters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Evaluating in FASTQC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Assembling </a:t>
            </a:r>
            <a:r>
              <a:rPr lang="en-US" dirty="0" err="1" smtClean="0"/>
              <a:t>RADseq</a:t>
            </a:r>
            <a:r>
              <a:rPr lang="en-US" dirty="0" smtClean="0"/>
              <a:t> data: </a:t>
            </a:r>
            <a:r>
              <a:rPr lang="en-US" dirty="0" err="1" smtClean="0"/>
              <a:t>ipyrad</a:t>
            </a:r>
            <a:r>
              <a:rPr lang="en-US" dirty="0" smtClean="0"/>
              <a:t>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Quality filtering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Clustering within individuals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Catalog generation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Clustering among individuals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812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Error increases with cycle number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4" y="865006"/>
            <a:ext cx="6615113" cy="496133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 rot="16200000">
            <a:off x="-1773771" y="2994758"/>
            <a:ext cx="547866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“</a:t>
            </a:r>
            <a:r>
              <a:rPr lang="en-US" sz="3200" smtClean="0"/>
              <a:t>Quality Score” (Confidence)</a:t>
            </a:r>
            <a:endParaRPr lang="en-US" sz="3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25550" y="5734088"/>
            <a:ext cx="547866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Position in read (base #)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5359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Reporting confidence: </a:t>
            </a:r>
            <a:r>
              <a:rPr lang="en-US" sz="4000" dirty="0" err="1" smtClean="0"/>
              <a:t>FastQ</a:t>
            </a:r>
            <a:r>
              <a:rPr lang="en-US" sz="4000" dirty="0" smtClean="0"/>
              <a:t> Format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912019"/>
            <a:ext cx="6675438" cy="37541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71526" y="4529313"/>
            <a:ext cx="7126386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One of </a:t>
            </a:r>
            <a:r>
              <a:rPr lang="en-US" sz="3200" smtClean="0"/>
              <a:t>these 4-line blocks for each read!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177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Illumina cluster delimitation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981075"/>
            <a:ext cx="8407400" cy="28956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00051" y="3876674"/>
            <a:ext cx="7126386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Illumina uses an algorithm to look at patterns of fluorescence in the first ~11 bases to ‘find’ clusters (</a:t>
            </a:r>
            <a:r>
              <a:rPr lang="en-US" sz="3200" u="sng" dirty="0" smtClean="0"/>
              <a:t>representing copies of the same template fragment</a:t>
            </a:r>
            <a:r>
              <a:rPr lang="en-US" sz="32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132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Illumina cluster delimitation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00051" y="3876674"/>
            <a:ext cx="7126386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If the </a:t>
            </a:r>
            <a:r>
              <a:rPr lang="en-US" sz="3200" dirty="0" err="1" smtClean="0"/>
              <a:t>flowcell</a:t>
            </a:r>
            <a:r>
              <a:rPr lang="en-US" sz="3200" dirty="0" smtClean="0"/>
              <a:t> is loaded with too much library, clusters can overlap, confusing the algorithm. </a:t>
            </a:r>
            <a:r>
              <a:rPr lang="en-US" sz="3200" u="sng" dirty="0" smtClean="0"/>
              <a:t>This results in many low-confidence base-calls.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063265"/>
            <a:ext cx="8610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8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Illumina cluster delimitation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00051" y="3876674"/>
            <a:ext cx="7126386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Loading too little library leads to inefficient use of ‘</a:t>
            </a:r>
            <a:r>
              <a:rPr lang="en-US" sz="3200" dirty="0" err="1" smtClean="0"/>
              <a:t>flowcell</a:t>
            </a:r>
            <a:r>
              <a:rPr lang="en-US" sz="3200" dirty="0" smtClean="0"/>
              <a:t> space’, which means less data (and wasted $$)</a:t>
            </a:r>
            <a:endParaRPr lang="en-US" sz="3200" u="sng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145815"/>
            <a:ext cx="8534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Illumina cluster delimitation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59607" y="3876673"/>
            <a:ext cx="7126386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Optimal cluster density requires QC before loading. Generally, the facility will use quantitative PCR (qPCR) to estimate proportion of DNA which is sequence-able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26" y="983727"/>
            <a:ext cx="7372350" cy="268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8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Illumina cluster delimitation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9400" y="4084202"/>
            <a:ext cx="8185993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When the library is </a:t>
            </a:r>
            <a:r>
              <a:rPr lang="en-US" sz="3200" b="1" dirty="0" smtClean="0"/>
              <a:t>low-diversity</a:t>
            </a:r>
            <a:r>
              <a:rPr lang="en-US" sz="3200" dirty="0" smtClean="0"/>
              <a:t>, the algorithm can also have a hard time delimiting clusters. The solution is to add (or ‘spike-in’) high diversity DNA like </a:t>
            </a:r>
            <a:r>
              <a:rPr lang="en-US" sz="3200" dirty="0" err="1" smtClean="0"/>
              <a:t>PhiX</a:t>
            </a:r>
            <a:r>
              <a:rPr lang="en-US" sz="3200" dirty="0" smtClean="0"/>
              <a:t> viral DNA, which then hast to be removed </a:t>
            </a:r>
            <a:r>
              <a:rPr lang="en-US" sz="3200" dirty="0" err="1" smtClean="0"/>
              <a:t>bioinformatically</a:t>
            </a:r>
            <a:endParaRPr lang="en-US" sz="3200" dirty="0" smtClean="0"/>
          </a:p>
          <a:p>
            <a:pPr algn="ctr"/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854074"/>
            <a:ext cx="84455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3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Examining per-tile quality in </a:t>
            </a:r>
            <a:r>
              <a:rPr lang="en-US" sz="4000" dirty="0" err="1" smtClean="0"/>
              <a:t>FastQC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825" y="914398"/>
            <a:ext cx="6457950" cy="484346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 rot="16200000">
            <a:off x="-1773771" y="2994758"/>
            <a:ext cx="547866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Position in </a:t>
            </a:r>
            <a:r>
              <a:rPr lang="en-US" sz="3200" dirty="0" err="1" smtClean="0"/>
              <a:t>flowcell</a:t>
            </a:r>
            <a:r>
              <a:rPr lang="en-US" sz="3200" dirty="0" smtClean="0"/>
              <a:t> lane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025550" y="5734088"/>
            <a:ext cx="547866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Position in read (base #)</a:t>
            </a:r>
            <a:endParaRPr lang="en-US" sz="32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763779" y="708125"/>
            <a:ext cx="3202421" cy="5626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>
                <a:solidFill>
                  <a:srgbClr val="FF0000"/>
                </a:solidFill>
              </a:rPr>
              <a:t>RED = BAD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15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65113" y="203708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Assembling </a:t>
            </a:r>
            <a:r>
              <a:rPr lang="en-US" sz="4000" dirty="0" err="1" smtClean="0"/>
              <a:t>RADseq</a:t>
            </a:r>
            <a:r>
              <a:rPr lang="en-US" sz="4000" dirty="0" smtClean="0"/>
              <a:t> data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2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3688" y="348369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A note on dealing with NGS data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7688" y="1906188"/>
            <a:ext cx="8178800" cy="2980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The field is moving fast</a:t>
            </a:r>
            <a:r>
              <a:rPr lang="mr-IN" sz="3200" dirty="0" smtClean="0"/>
              <a:t>…</a:t>
            </a:r>
            <a:r>
              <a:rPr lang="en-US" sz="3200" dirty="0" smtClean="0"/>
              <a:t> Often ready-made tools do not exist, so you will have to create them yourself.</a:t>
            </a:r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This will require programming knowledge</a:t>
            </a:r>
            <a:r>
              <a:rPr lang="mr-IN" sz="3200" dirty="0" smtClean="0"/>
              <a:t>…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75421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851" y="165102"/>
            <a:ext cx="7886700" cy="95387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Next-generation sequencing</a:t>
            </a:r>
            <a:endParaRPr lang="en-US" sz="3600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533851" y="2257424"/>
            <a:ext cx="5181150" cy="3188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+mn-lt"/>
              </a:rPr>
              <a:t>Millions of sequences at $0.05 per million bases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+mn-lt"/>
              </a:rPr>
              <a:t>Can sequence entire genomes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+mn-lt"/>
              </a:rPr>
              <a:t>Whole-genome sequencing often too expensive for population-level (hundreds, thousands of individuals)</a:t>
            </a:r>
            <a:endParaRPr lang="en-US" sz="32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531" t="35860" r="24124" b="33307"/>
          <a:stretch/>
        </p:blipFill>
        <p:spPr>
          <a:xfrm>
            <a:off x="5800723" y="1101249"/>
            <a:ext cx="2886075" cy="1057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339" t="32018" r="7732" b="29166"/>
          <a:stretch/>
        </p:blipFill>
        <p:spPr>
          <a:xfrm>
            <a:off x="5679280" y="2262333"/>
            <a:ext cx="3128963" cy="1073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0470" t="35511" r="9375" b="35753"/>
          <a:stretch/>
        </p:blipFill>
        <p:spPr>
          <a:xfrm>
            <a:off x="5715001" y="3720156"/>
            <a:ext cx="3228974" cy="749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319" y="4676795"/>
            <a:ext cx="2811924" cy="153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3688" y="348369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A note on dealing with NGS data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62114" y="1262525"/>
            <a:ext cx="6367462" cy="765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If you want to be a </a:t>
            </a:r>
            <a:r>
              <a:rPr lang="en-US" sz="3200" dirty="0" err="1" smtClean="0"/>
              <a:t>bioinformatician</a:t>
            </a:r>
            <a:r>
              <a:rPr lang="mr-IN" sz="3200" dirty="0" smtClean="0"/>
              <a:t>…</a:t>
            </a: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65" y="2737505"/>
            <a:ext cx="2133600" cy="26820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3386" y="2275840"/>
            <a:ext cx="2056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Learn Python</a:t>
            </a:r>
            <a:r>
              <a:rPr lang="mr-IN" sz="2400" dirty="0" smtClean="0"/>
              <a:t>…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850" y="2931278"/>
            <a:ext cx="2577803" cy="24882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17825" y="2275840"/>
            <a:ext cx="1279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Or Perl</a:t>
            </a:r>
            <a:r>
              <a:rPr lang="mr-IN" sz="2400" dirty="0" smtClean="0"/>
              <a:t>…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545" y="2828492"/>
            <a:ext cx="1889965" cy="259108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943316" y="2257851"/>
            <a:ext cx="3200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Or some other language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166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3688" y="348369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Resources on campus to learn to program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7688" y="1510267"/>
            <a:ext cx="8178800" cy="765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</a:t>
            </a:r>
            <a:r>
              <a:rPr lang="en-US" sz="3200" dirty="0" smtClean="0"/>
              <a:t>hese courses are geared towards graduate students </a:t>
            </a:r>
            <a:r>
              <a:rPr lang="en-US" sz="3200" b="1" dirty="0" smtClean="0"/>
              <a:t>with no prior programming experience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47688" y="3130149"/>
            <a:ext cx="8178800" cy="765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 smtClean="0"/>
              <a:t>BIOL 5153: </a:t>
            </a:r>
            <a:r>
              <a:rPr lang="de-DE" sz="3200" b="1" dirty="0" err="1" smtClean="0"/>
              <a:t>Programming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for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Biologists</a:t>
            </a:r>
            <a:endParaRPr lang="de-DE" sz="3200" b="1" dirty="0" smtClean="0"/>
          </a:p>
          <a:p>
            <a:r>
              <a:rPr lang="de-DE" sz="3200" dirty="0"/>
              <a:t>	</a:t>
            </a:r>
            <a:r>
              <a:rPr lang="de-DE" sz="3200" dirty="0" smtClean="0"/>
              <a:t>		Andy </a:t>
            </a:r>
            <a:r>
              <a:rPr lang="de-DE" sz="3200" dirty="0" err="1" smtClean="0"/>
              <a:t>Alverson</a:t>
            </a:r>
            <a:endParaRPr lang="de-DE" sz="3200" dirty="0" smtClean="0"/>
          </a:p>
          <a:p>
            <a:r>
              <a:rPr lang="de-DE" sz="3200" dirty="0"/>
              <a:t>	</a:t>
            </a:r>
            <a:r>
              <a:rPr lang="de-DE" sz="3200" dirty="0" smtClean="0"/>
              <a:t>		Next </a:t>
            </a:r>
            <a:r>
              <a:rPr lang="de-DE" sz="3200" dirty="0" err="1" smtClean="0"/>
              <a:t>offered</a:t>
            </a:r>
            <a:r>
              <a:rPr lang="de-DE" sz="3200" dirty="0" smtClean="0"/>
              <a:t>: </a:t>
            </a:r>
            <a:r>
              <a:rPr lang="de-DE" sz="3200" dirty="0" err="1" smtClean="0"/>
              <a:t>Probably</a:t>
            </a:r>
            <a:r>
              <a:rPr lang="de-DE" sz="3200" dirty="0" smtClean="0"/>
              <a:t> Spring 2019</a:t>
            </a:r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47688" y="4901167"/>
            <a:ext cx="8178800" cy="765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 smtClean="0"/>
              <a:t>CSCE 3213: Cluster Computing</a:t>
            </a:r>
          </a:p>
          <a:p>
            <a:r>
              <a:rPr lang="de-DE" sz="3200" dirty="0"/>
              <a:t>	</a:t>
            </a:r>
            <a:r>
              <a:rPr lang="de-DE" sz="3200" dirty="0" smtClean="0"/>
              <a:t>		Pawel </a:t>
            </a:r>
            <a:r>
              <a:rPr lang="de-DE" sz="3200" dirty="0" err="1" smtClean="0"/>
              <a:t>Wolinski</a:t>
            </a:r>
            <a:endParaRPr lang="de-DE" sz="3200" dirty="0"/>
          </a:p>
          <a:p>
            <a:r>
              <a:rPr lang="de-DE" sz="3200" dirty="0" smtClean="0"/>
              <a:t>			Next </a:t>
            </a:r>
            <a:r>
              <a:rPr lang="de-DE" sz="3200" dirty="0" err="1" smtClean="0"/>
              <a:t>offered</a:t>
            </a:r>
            <a:r>
              <a:rPr lang="de-DE" sz="3200" dirty="0" smtClean="0"/>
              <a:t>: </a:t>
            </a:r>
            <a:r>
              <a:rPr lang="de-DE" sz="3200" dirty="0" err="1" smtClean="0"/>
              <a:t>Probably</a:t>
            </a:r>
            <a:r>
              <a:rPr lang="de-DE" sz="3200" dirty="0" smtClean="0"/>
              <a:t> Spring 2019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9772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851" y="165102"/>
            <a:ext cx="7886700" cy="953876"/>
          </a:xfrm>
        </p:spPr>
        <p:txBody>
          <a:bodyPr>
            <a:noAutofit/>
          </a:bodyPr>
          <a:lstStyle/>
          <a:p>
            <a:r>
              <a:rPr lang="en-US" sz="4000" dirty="0" smtClean="0"/>
              <a:t>Reduced-representation sequencing</a:t>
            </a:r>
            <a:endParaRPr lang="en-US" sz="4000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285750" y="1385888"/>
            <a:ext cx="8401050" cy="471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+mn-lt"/>
              </a:rPr>
              <a:t>To be useful at the population-level, need to reduce the genome consistently across individuals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+mn-lt"/>
              </a:rPr>
              <a:t>Most common methods:</a:t>
            </a:r>
            <a:endParaRPr lang="en-US" sz="3600" dirty="0">
              <a:latin typeface="+mn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Restriction-site Associated DNA sequencing (</a:t>
            </a:r>
            <a:r>
              <a:rPr lang="en-US" sz="3200" dirty="0" err="1" smtClean="0"/>
              <a:t>RADseq</a:t>
            </a:r>
            <a:r>
              <a:rPr lang="en-US" sz="3200" dirty="0" smtClean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Targeted enrichment methods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49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373562"/>
            <a:ext cx="7319963" cy="5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3" y="369332"/>
            <a:ext cx="4064000" cy="6172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5197" y="2643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RAD-</a:t>
            </a:r>
            <a:r>
              <a:rPr lang="en-US" dirty="0" err="1" smtClean="0"/>
              <a:t>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81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3" y="369332"/>
            <a:ext cx="4064000" cy="6172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5197" y="2643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RAD-</a:t>
            </a:r>
            <a:r>
              <a:rPr lang="en-US" dirty="0" err="1" smtClean="0"/>
              <a:t>seq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50" y="369332"/>
            <a:ext cx="3771900" cy="6146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56942" y="26432"/>
            <a:ext cx="2135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Targeted Enrichment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7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89" y="1063303"/>
            <a:ext cx="7886700" cy="994172"/>
          </a:xfrm>
        </p:spPr>
        <p:txBody>
          <a:bodyPr/>
          <a:lstStyle/>
          <a:p>
            <a:r>
              <a:rPr lang="en-US" sz="2700" dirty="0"/>
              <a:t>1. Digest genomic DNA with paired restriction enzymes</a:t>
            </a:r>
          </a:p>
        </p:txBody>
      </p:sp>
      <p:pic>
        <p:nvPicPr>
          <p:cNvPr id="3" name="Picture 2" descr="ddRAD_summa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77" y="2017216"/>
            <a:ext cx="5214884" cy="376417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Double-digest </a:t>
            </a:r>
            <a:r>
              <a:rPr lang="en-US" sz="3200" dirty="0" err="1" smtClean="0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310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577" y="933571"/>
            <a:ext cx="5024430" cy="994172"/>
          </a:xfrm>
        </p:spPr>
        <p:txBody>
          <a:bodyPr/>
          <a:lstStyle/>
          <a:p>
            <a:r>
              <a:rPr lang="en-US" sz="2700" dirty="0"/>
              <a:t>2. Ligation of barcoded adaptors</a:t>
            </a:r>
          </a:p>
        </p:txBody>
      </p:sp>
      <p:pic>
        <p:nvPicPr>
          <p:cNvPr id="3" name="Picture 2" descr="Lig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9" y="3131387"/>
            <a:ext cx="8388718" cy="1592901"/>
          </a:xfrm>
          <a:prstGeom prst="rect">
            <a:avLst/>
          </a:prstGeom>
        </p:spPr>
      </p:pic>
      <p:pic>
        <p:nvPicPr>
          <p:cNvPr id="5" name="Picture 4" descr="ddRAD_summary.png"/>
          <p:cNvPicPr>
            <a:picLocks noChangeAspect="1"/>
          </p:cNvPicPr>
          <p:nvPr/>
        </p:nvPicPr>
        <p:blipFill>
          <a:blip r:embed="rId4"/>
          <a:srcRect l="44005" t="59142" r="45160" b="26456"/>
          <a:stretch>
            <a:fillRect/>
          </a:stretch>
        </p:blipFill>
        <p:spPr>
          <a:xfrm>
            <a:off x="4121677" y="2925341"/>
            <a:ext cx="565010" cy="542103"/>
          </a:xfrm>
          <a:prstGeom prst="rect">
            <a:avLst/>
          </a:prstGeom>
        </p:spPr>
      </p:pic>
      <p:pic>
        <p:nvPicPr>
          <p:cNvPr id="6" name="Picture 5" descr="ddRAD_summary.png"/>
          <p:cNvPicPr>
            <a:picLocks noChangeAspect="1"/>
          </p:cNvPicPr>
          <p:nvPr/>
        </p:nvPicPr>
        <p:blipFill>
          <a:blip r:embed="rId4"/>
          <a:srcRect l="9794" t="71923" r="11729" b="12459"/>
          <a:stretch>
            <a:fillRect/>
          </a:stretch>
        </p:blipFill>
        <p:spPr>
          <a:xfrm>
            <a:off x="2381417" y="2284312"/>
            <a:ext cx="4092501" cy="58791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007073" y="4917113"/>
            <a:ext cx="3734738" cy="4988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Barcoded samples can then be pooled</a:t>
            </a:r>
            <a:endParaRPr lang="en-US" sz="27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Double-digest </a:t>
            </a:r>
            <a:r>
              <a:rPr lang="en-US" sz="3200" dirty="0" err="1" smtClean="0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670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5694</TotalTime>
  <Words>564</Words>
  <Application>Microsoft Macintosh PowerPoint</Application>
  <PresentationFormat>On-screen Show (4:3)</PresentationFormat>
  <Paragraphs>119</Paragraphs>
  <Slides>31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Calibri Light</vt:lpstr>
      <vt:lpstr>Mangal</vt:lpstr>
      <vt:lpstr>Arial</vt:lpstr>
      <vt:lpstr>Office Theme</vt:lpstr>
      <vt:lpstr>Lab 12: Introduction to RADseq data</vt:lpstr>
      <vt:lpstr>outline</vt:lpstr>
      <vt:lpstr>Next-generation sequencing</vt:lpstr>
      <vt:lpstr>Reduced-representation sequencing</vt:lpstr>
      <vt:lpstr>PowerPoint Presentation</vt:lpstr>
      <vt:lpstr>PowerPoint Presentation</vt:lpstr>
      <vt:lpstr>PowerPoint Presentation</vt:lpstr>
      <vt:lpstr>1. Digest genomic DNA with paired restriction enzymes</vt:lpstr>
      <vt:lpstr>2. Ligation of barcoded adaptors</vt:lpstr>
      <vt:lpstr>3. Size selection of digested fragments</vt:lpstr>
      <vt:lpstr>3. Size selection of digested fragments</vt:lpstr>
      <vt:lpstr>3. Size selection of digested fragments</vt:lpstr>
      <vt:lpstr>4. Adaptor extension by PCR</vt:lpstr>
      <vt:lpstr>Final library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430</cp:revision>
  <cp:lastPrinted>2014-01-15T01:50:06Z</cp:lastPrinted>
  <dcterms:created xsi:type="dcterms:W3CDTF">2006-08-16T00:00:00Z</dcterms:created>
  <dcterms:modified xsi:type="dcterms:W3CDTF">2018-04-09T22:35:07Z</dcterms:modified>
</cp:coreProperties>
</file>